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2" r:id="rId2"/>
    <p:sldId id="327" r:id="rId3"/>
    <p:sldId id="331" r:id="rId4"/>
    <p:sldId id="332" r:id="rId5"/>
    <p:sldId id="333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  <a:srgbClr val="0099FF"/>
    <a:srgbClr val="D60093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6450" autoAdjust="0"/>
  </p:normalViewPr>
  <p:slideViewPr>
    <p:cSldViewPr snapToObjects="1">
      <p:cViewPr>
        <p:scale>
          <a:sx n="100" d="100"/>
          <a:sy n="100" d="100"/>
        </p:scale>
        <p:origin x="-726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="0" baseline="0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26" Type="http://schemas.openxmlformats.org/officeDocument/2006/relationships/image" Target="../media/image20.png"/><Relationship Id="rId3" Type="http://schemas.openxmlformats.org/officeDocument/2006/relationships/image" Target="../media/image9.jpg"/><Relationship Id="rId21" Type="http://schemas.openxmlformats.org/officeDocument/2006/relationships/image" Target="../media/image34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5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24" Type="http://schemas.openxmlformats.org/officeDocument/2006/relationships/image" Target="../media/image11.png"/><Relationship Id="rId5" Type="http://schemas.openxmlformats.org/officeDocument/2006/relationships/image" Target="../media/image24.png"/><Relationship Id="rId15" Type="http://schemas.openxmlformats.org/officeDocument/2006/relationships/image" Target="../media/image150.png"/><Relationship Id="rId23" Type="http://schemas.openxmlformats.org/officeDocument/2006/relationships/image" Target="../media/image41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1907704" y="39290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.4 </a:t>
            </a:r>
            <a:r>
              <a:rPr lang="nl-NL" sz="2400" dirty="0">
                <a:latin typeface="+mn-lt"/>
              </a:rPr>
              <a:t>B</a:t>
            </a:r>
            <a:r>
              <a:rPr lang="nl-NL" sz="2400" dirty="0" smtClean="0">
                <a:latin typeface="+mn-lt"/>
              </a:rPr>
              <a:t>reuken vermenigvuldigen en delen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Delen door een breuk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5301605" y="4744194"/>
            <a:ext cx="978025" cy="43088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Delen door een breuk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grpSp>
        <p:nvGrpSpPr>
          <p:cNvPr id="19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20" name="Isosceles Triangle 19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1" name="Isosceles Triangle 20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78768" y="1617787"/>
                <a:ext cx="1240904" cy="655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7</m:t>
                        </m:r>
                      </m:den>
                    </m:f>
                    <m:r>
                      <a:rPr lang="nl-NL" sz="22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617787"/>
                <a:ext cx="1240904" cy="655051"/>
              </a:xfrm>
              <a:prstGeom prst="rect">
                <a:avLst/>
              </a:prstGeom>
              <a:blipFill rotWithShape="1">
                <a:blip r:embed="rId4"/>
                <a:stretch>
                  <a:fillRect b="-463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1332368" y="1617787"/>
                <a:ext cx="821059" cy="651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>
                    <a:latin typeface="+mj-lt"/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2200" dirty="0">
                    <a:latin typeface="+mj-lt"/>
                    <a:ea typeface="Cambria Math" pitchFamily="18" charset="0"/>
                  </a:rPr>
                  <a:t> </a:t>
                </a:r>
                <a:r>
                  <a:rPr lang="en-US" sz="2200" dirty="0" smtClean="0">
                    <a:latin typeface="+mj-lt"/>
                    <a:ea typeface="Cambria Math" pitchFamily="18" charset="0"/>
                  </a:rPr>
                  <a:t>=</a:t>
                </a:r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368" y="1617787"/>
                <a:ext cx="821059" cy="651525"/>
              </a:xfrm>
              <a:prstGeom prst="rect">
                <a:avLst/>
              </a:prstGeom>
              <a:blipFill rotWithShape="1">
                <a:blip r:embed="rId5"/>
                <a:stretch>
                  <a:fillRect r="-9701"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2109370" y="1722430"/>
            <a:ext cx="34176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>
                <a:latin typeface="+mj-lt"/>
              </a:rPr>
              <a:t>1</a:t>
            </a:r>
            <a:endParaRPr lang="en-US" sz="2200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78768" y="2272838"/>
                <a:ext cx="7937648" cy="6515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>
                            <a:ea typeface="Cambria Math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200" dirty="0" smtClean="0"/>
                  <a:t> 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>
                            <a:ea typeface="Cambria Math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>
                    <a:ea typeface="Cambria Math" pitchFamily="18" charset="0"/>
                  </a:rPr>
                  <a:t> </a:t>
                </a:r>
                <a:r>
                  <a:rPr lang="en-US" sz="2200" dirty="0" smtClean="0">
                    <a:ea typeface="Cambria Math" pitchFamily="18" charset="0"/>
                  </a:rPr>
                  <a:t>heten </a:t>
                </a:r>
                <a:r>
                  <a:rPr lang="en-US" sz="2200" b="1" dirty="0" smtClean="0"/>
                  <a:t>elkaars </a:t>
                </a:r>
                <a:r>
                  <a:rPr lang="en-US" sz="2200" b="1" dirty="0" err="1" smtClean="0"/>
                  <a:t>omgekeerde</a:t>
                </a:r>
                <a:r>
                  <a:rPr lang="en-US" sz="2200" dirty="0" smtClean="0"/>
                  <a:t>.</a:t>
                </a:r>
                <a:endParaRPr lang="en-US" sz="2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2272838"/>
                <a:ext cx="7937648" cy="651589"/>
              </a:xfrm>
              <a:prstGeom prst="rect">
                <a:avLst/>
              </a:prstGeom>
              <a:blipFill rotWithShape="1">
                <a:blip r:embed="rId6"/>
                <a:stretch>
                  <a:fillRect b="-46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378768" y="3059435"/>
            <a:ext cx="5633392" cy="769441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lang="nl-NL" sz="2200" b="1" dirty="0" smtClean="0"/>
              <a:t>Twee getallen heten elkaars omgekeerde als het product van die getallen 1 is.</a:t>
            </a:r>
            <a:endParaRPr lang="en-US" sz="2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371561" y="4211563"/>
                <a:ext cx="420308" cy="655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>
                    <a:latin typeface="+mj-lt"/>
                  </a:rPr>
                  <a:t> </a:t>
                </a: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61" y="4211563"/>
                <a:ext cx="420308" cy="655051"/>
              </a:xfrm>
              <a:prstGeom prst="rect">
                <a:avLst/>
              </a:prstGeom>
              <a:blipFill rotWithShape="1">
                <a:blip r:embed="rId7"/>
                <a:stretch>
                  <a:fillRect r="-37681" b="-5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ectangle 27"/>
          <p:cNvSpPr/>
          <p:nvPr/>
        </p:nvSpPr>
        <p:spPr>
          <a:xfrm>
            <a:off x="662791" y="4356159"/>
            <a:ext cx="304282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Is het </a:t>
            </a:r>
            <a:r>
              <a:rPr lang="nl-NL" sz="2200" dirty="0" smtClean="0"/>
              <a:t>omgekeerde van</a:t>
            </a:r>
            <a:endParaRPr lang="en-US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3615119" y="4211563"/>
                <a:ext cx="498855" cy="654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200" dirty="0">
                    <a:latin typeface="+mj-lt"/>
                  </a:rPr>
                  <a:t> </a:t>
                </a:r>
                <a:r>
                  <a:rPr lang="en-US" sz="2200" dirty="0" smtClean="0">
                    <a:latin typeface="+mj-lt"/>
                  </a:rPr>
                  <a:t>,</a:t>
                </a:r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5119" y="4211563"/>
                <a:ext cx="498855" cy="654923"/>
              </a:xfrm>
              <a:prstGeom prst="rect">
                <a:avLst/>
              </a:prstGeom>
              <a:blipFill rotWithShape="1">
                <a:blip r:embed="rId8"/>
                <a:stretch>
                  <a:fillRect r="-32927" b="-5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/>
          <p:cNvSpPr/>
          <p:nvPr/>
        </p:nvSpPr>
        <p:spPr>
          <a:xfrm>
            <a:off x="3986264" y="4356159"/>
            <a:ext cx="78098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want</a:t>
            </a:r>
            <a:endParaRPr lang="en-US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Rectangle 28"/>
              <p:cNvSpPr/>
              <p:nvPr/>
            </p:nvSpPr>
            <p:spPr>
              <a:xfrm>
                <a:off x="4695644" y="4214109"/>
                <a:ext cx="1172500" cy="655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>
                            <a:latin typeface="+mj-lt"/>
                            <a:ea typeface="Cambria Math" pitchFamily="18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  <m:r>
                      <a:rPr lang="nl-NL" sz="220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>
                            <a:latin typeface="+mj-lt"/>
                            <a:ea typeface="Cambria Math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</a:rPr>
                  <a:t> = 1</a:t>
                </a:r>
                <a:endParaRPr lang="en-US" sz="2200" dirty="0">
                  <a:latin typeface="+mj-lt"/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644" y="4214109"/>
                <a:ext cx="1172500" cy="655051"/>
              </a:xfrm>
              <a:prstGeom prst="rect">
                <a:avLst/>
              </a:prstGeom>
              <a:blipFill rotWithShape="1">
                <a:blip r:embed="rId9"/>
                <a:stretch>
                  <a:fillRect r="-12953" b="-4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27"/>
          <p:cNvSpPr/>
          <p:nvPr/>
        </p:nvSpPr>
        <p:spPr>
          <a:xfrm>
            <a:off x="371561" y="5050791"/>
            <a:ext cx="4988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en</a:t>
            </a:r>
            <a:endParaRPr lang="en-US" sz="2200" dirty="0"/>
          </a:p>
        </p:txBody>
      </p:sp>
      <p:sp>
        <p:nvSpPr>
          <p:cNvPr id="34" name="Tekstvak 33"/>
          <p:cNvSpPr txBox="1"/>
          <p:nvPr/>
        </p:nvSpPr>
        <p:spPr>
          <a:xfrm>
            <a:off x="378768" y="933052"/>
            <a:ext cx="6209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70C0"/>
                </a:solidFill>
              </a:rPr>
              <a:t>Wanneer zijn getallen elkaars omgekeerde?</a:t>
            </a:r>
            <a:endParaRPr lang="nl-NL" sz="2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12"/>
              <p:cNvSpPr/>
              <p:nvPr/>
            </p:nvSpPr>
            <p:spPr>
              <a:xfrm>
                <a:off x="827584" y="4934189"/>
                <a:ext cx="609462" cy="655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nl-NL" sz="2400" b="1" dirty="0">
                    <a:latin typeface="Agency FB"/>
                    <a:ea typeface="Calibri"/>
                    <a:cs typeface="Aharoni"/>
                  </a:rPr>
                  <a:t>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>
                    <a:latin typeface="+mj-lt"/>
                  </a:rPr>
                  <a:t> </a:t>
                </a:r>
              </a:p>
            </p:txBody>
          </p:sp>
        </mc:Choice>
        <mc:Fallback xmlns="">
          <p:sp>
            <p:nvSpPr>
              <p:cNvPr id="35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4934189"/>
                <a:ext cx="609462" cy="655051"/>
              </a:xfrm>
              <a:prstGeom prst="rect">
                <a:avLst/>
              </a:prstGeom>
              <a:blipFill rotWithShape="1">
                <a:blip r:embed="rId10"/>
                <a:stretch>
                  <a:fillRect l="-16000" b="-648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Rectangle 27"/>
          <p:cNvSpPr/>
          <p:nvPr/>
        </p:nvSpPr>
        <p:spPr>
          <a:xfrm>
            <a:off x="1259632" y="5050791"/>
            <a:ext cx="42146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i</a:t>
            </a:r>
            <a:r>
              <a:rPr lang="nl-NL" sz="2200" dirty="0" smtClean="0"/>
              <a:t>s het omgekeerde van </a:t>
            </a:r>
            <a:r>
              <a:rPr lang="nl-NL" sz="2000" b="1" dirty="0">
                <a:latin typeface="Agency FB"/>
                <a:ea typeface="Calibri"/>
                <a:cs typeface="Aharoni"/>
              </a:rPr>
              <a:t>¯</a:t>
            </a:r>
            <a:r>
              <a:rPr lang="nl-NL" sz="2200" dirty="0" smtClean="0"/>
              <a:t> 3, want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28"/>
              <p:cNvSpPr/>
              <p:nvPr/>
            </p:nvSpPr>
            <p:spPr>
              <a:xfrm>
                <a:off x="5371031" y="4932543"/>
                <a:ext cx="1643591" cy="655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nl-NL" sz="2000" b="1" dirty="0">
                    <a:latin typeface="Agency FB"/>
                    <a:ea typeface="Calibri"/>
                    <a:cs typeface="Aharoni"/>
                  </a:rPr>
                  <a:t>¯</a:t>
                </a:r>
                <a14:m>
                  <m:oMath xmlns:m="http://schemas.openxmlformats.org/officeDocument/2006/math">
                    <m:r>
                      <a:rPr lang="nl-NL" sz="2200" b="0" i="1" smtClean="0">
                        <a:latin typeface="Cambria Math"/>
                        <a:ea typeface="Cambria Math" pitchFamily="18" charset="0"/>
                      </a:rPr>
                      <m:t> </m:t>
                    </m:r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  <m:r>
                      <a:rPr lang="nl-NL" sz="2200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200" dirty="0" smtClean="0">
                    <a:latin typeface="+mj-lt"/>
                  </a:rPr>
                  <a:t> </a:t>
                </a:r>
                <a:r>
                  <a:rPr lang="nl-NL" sz="2000" b="1" dirty="0">
                    <a:latin typeface="Agency FB"/>
                    <a:ea typeface="Calibri"/>
                    <a:cs typeface="Aharoni"/>
                  </a:rPr>
                  <a:t>¯ </a:t>
                </a:r>
                <a:r>
                  <a:rPr lang="en-US" sz="2200" dirty="0" smtClean="0">
                    <a:latin typeface="+mj-lt"/>
                  </a:rPr>
                  <a:t>3 = 1.</a:t>
                </a:r>
                <a:endParaRPr lang="en-US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37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1031" y="4932543"/>
                <a:ext cx="1643591" cy="655051"/>
              </a:xfrm>
              <a:prstGeom prst="rect">
                <a:avLst/>
              </a:prstGeom>
              <a:blipFill rotWithShape="1">
                <a:blip r:embed="rId11"/>
                <a:stretch>
                  <a:fillRect l="-3704" r="-1111" b="-463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4" grpId="0"/>
      <p:bldP spid="26" grpId="0"/>
      <p:bldP spid="13" grpId="0"/>
      <p:bldP spid="28" grpId="0"/>
      <p:bldP spid="30" grpId="0"/>
      <p:bldP spid="32" grpId="0"/>
      <p:bldP spid="29" grpId="0"/>
      <p:bldP spid="33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Delen door een breuk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sp>
        <p:nvSpPr>
          <p:cNvPr id="2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" name="Rectangle 5"/>
          <p:cNvSpPr/>
          <p:nvPr/>
        </p:nvSpPr>
        <p:spPr>
          <a:xfrm>
            <a:off x="378769" y="836712"/>
            <a:ext cx="70708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/>
              <a:t>Een machine telt in één uur </a:t>
            </a:r>
            <a:r>
              <a:rPr lang="nl-NL" sz="2200" dirty="0"/>
              <a:t>5</a:t>
            </a:r>
            <a:r>
              <a:rPr lang="nl-NL" sz="2200" dirty="0" smtClean="0"/>
              <a:t>00 kg bloembollen.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78767" y="1194133"/>
                <a:ext cx="7070875" cy="650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2200" dirty="0" smtClean="0"/>
                  <a:t>De bloembollen worden in zakken </a:t>
                </a:r>
                <a:r>
                  <a:rPr lang="en-US" sz="2200" dirty="0" smtClean="0"/>
                  <a:t>van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 smtClean="0"/>
                  <a:t> kg </a:t>
                </a:r>
                <a:r>
                  <a:rPr lang="en-US" sz="2200" dirty="0" err="1" smtClean="0"/>
                  <a:t>gedaan</a:t>
                </a:r>
                <a:r>
                  <a:rPr lang="en-US" sz="2200" dirty="0" smtClean="0"/>
                  <a:t>.</a:t>
                </a:r>
                <a:endParaRPr lang="en-US" sz="2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7" y="1194133"/>
                <a:ext cx="7070875" cy="650691"/>
              </a:xfrm>
              <a:prstGeom prst="rect">
                <a:avLst/>
              </a:prstGeom>
              <a:blipFill rotWithShape="1">
                <a:blip r:embed="rId4"/>
                <a:stretch>
                  <a:fillRect l="-1034"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378767" y="1845985"/>
            <a:ext cx="7070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>
                <a:solidFill>
                  <a:srgbClr val="0070C0"/>
                </a:solidFill>
              </a:rPr>
              <a:t>Hoeveel </a:t>
            </a:r>
            <a:r>
              <a:rPr lang="nl-NL" sz="2200" dirty="0" smtClean="0">
                <a:solidFill>
                  <a:srgbClr val="0070C0"/>
                </a:solidFill>
              </a:rPr>
              <a:t>zakken worden </a:t>
            </a:r>
            <a:r>
              <a:rPr lang="nl-NL" sz="2200" dirty="0">
                <a:solidFill>
                  <a:srgbClr val="0070C0"/>
                </a:solidFill>
              </a:rPr>
              <a:t>per uur gevuld?</a:t>
            </a:r>
            <a:endParaRPr lang="en-US" sz="2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378766" y="2547823"/>
                <a:ext cx="1744961" cy="650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2200" dirty="0">
                    <a:ea typeface="Cambria Math"/>
                  </a:rPr>
                  <a:t>5</a:t>
                </a:r>
                <a:r>
                  <a:rPr lang="nl-NL" sz="2200" b="0" dirty="0" smtClean="0">
                    <a:ea typeface="Cambria Math"/>
                  </a:rPr>
                  <a:t>00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6" y="2547823"/>
                <a:ext cx="1744961" cy="650691"/>
              </a:xfrm>
              <a:prstGeom prst="rect">
                <a:avLst/>
              </a:prstGeom>
              <a:blipFill rotWithShape="1">
                <a:blip r:embed="rId5"/>
                <a:stretch>
                  <a:fillRect l="-4196"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/>
          <p:cNvSpPr/>
          <p:nvPr/>
        </p:nvSpPr>
        <p:spPr>
          <a:xfrm>
            <a:off x="1691680" y="2657724"/>
            <a:ext cx="9495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>
                <a:latin typeface="+mj-lt"/>
              </a:rPr>
              <a:t>1</a:t>
            </a:r>
            <a:r>
              <a:rPr lang="nl-NL" sz="2200" dirty="0" smtClean="0">
                <a:latin typeface="+mj-lt"/>
              </a:rPr>
              <a:t>000</a:t>
            </a:r>
            <a:endParaRPr lang="en-US" sz="22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8769" y="3111351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200" dirty="0"/>
              <a:t>Je </a:t>
            </a:r>
            <a:r>
              <a:rPr lang="en-US" sz="2200" dirty="0" err="1"/>
              <a:t>weet</a:t>
            </a:r>
            <a:r>
              <a:rPr lang="en-US" sz="2200" dirty="0"/>
              <a:t> </a:t>
            </a:r>
            <a:r>
              <a:rPr lang="en-US" sz="2200" dirty="0" err="1"/>
              <a:t>ook</a:t>
            </a:r>
            <a:r>
              <a:rPr lang="en-US" sz="2200" dirty="0"/>
              <a:t> </a:t>
            </a:r>
            <a:r>
              <a:rPr lang="en-US" sz="2200" dirty="0" err="1" smtClean="0"/>
              <a:t>dat</a:t>
            </a:r>
            <a:r>
              <a:rPr lang="en-US" sz="2200" dirty="0" smtClean="0"/>
              <a:t> </a:t>
            </a:r>
            <a:r>
              <a:rPr lang="en-US" sz="2200" dirty="0"/>
              <a:t>5</a:t>
            </a:r>
            <a:r>
              <a:rPr lang="en-US" sz="2200" dirty="0" smtClean="0"/>
              <a:t>00 </a:t>
            </a:r>
            <a:r>
              <a:rPr lang="nl-NL" sz="2400" dirty="0" smtClean="0"/>
              <a:t>×</a:t>
            </a:r>
            <a:r>
              <a:rPr lang="en-US" sz="2200" dirty="0" smtClean="0"/>
              <a:t> </a:t>
            </a:r>
            <a:r>
              <a:rPr lang="en-US" sz="2200" dirty="0"/>
              <a:t>2</a:t>
            </a:r>
            <a:r>
              <a:rPr lang="en-US" sz="2200" dirty="0" smtClean="0"/>
              <a:t> </a:t>
            </a:r>
            <a:r>
              <a:rPr lang="en-US" sz="2200" dirty="0"/>
              <a:t>= </a:t>
            </a:r>
            <a:r>
              <a:rPr lang="en-US" sz="2200" dirty="0" smtClean="0"/>
              <a:t>1000</a:t>
            </a:r>
            <a:r>
              <a:rPr lang="en-US" sz="2200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378769" y="3836466"/>
                <a:ext cx="7070874" cy="989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2200" b="0" dirty="0" smtClean="0">
                    <a:ea typeface="Cambria Math"/>
                  </a:rPr>
                  <a:t>Dus delen door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</a:t>
                </a:r>
                <a:r>
                  <a:rPr lang="en-US" sz="2200" dirty="0" err="1" smtClean="0">
                    <a:latin typeface="+mj-lt"/>
                    <a:ea typeface="Cambria Math" pitchFamily="18" charset="0"/>
                  </a:rPr>
                  <a:t>komt</a:t>
                </a:r>
                <a:r>
                  <a:rPr lang="en-US" sz="2200" dirty="0" smtClean="0">
                    <a:latin typeface="+mj-lt"/>
                    <a:ea typeface="Cambria Math" pitchFamily="18" charset="0"/>
                  </a:rPr>
                  <a:t> op </a:t>
                </a:r>
                <a:r>
                  <a:rPr lang="en-US" sz="2200" dirty="0" err="1" smtClean="0">
                    <a:latin typeface="+mj-lt"/>
                    <a:ea typeface="Cambria Math" pitchFamily="18" charset="0"/>
                  </a:rPr>
                  <a:t>hetzelfde</a:t>
                </a:r>
                <a:r>
                  <a:rPr lang="en-US" sz="2200" dirty="0" smtClean="0">
                    <a:latin typeface="+mj-lt"/>
                    <a:ea typeface="Cambria Math" pitchFamily="18" charset="0"/>
                  </a:rPr>
                  <a:t> </a:t>
                </a:r>
                <a:r>
                  <a:rPr lang="en-US" sz="2200" dirty="0" err="1" smtClean="0">
                    <a:latin typeface="+mj-lt"/>
                    <a:ea typeface="Cambria Math" pitchFamily="18" charset="0"/>
                  </a:rPr>
                  <a:t>neer</a:t>
                </a:r>
                <a:r>
                  <a:rPr lang="en-US" sz="2200" dirty="0" smtClean="0">
                    <a:latin typeface="+mj-lt"/>
                    <a:ea typeface="Cambria Math" pitchFamily="18" charset="0"/>
                  </a:rPr>
                  <a:t> </a:t>
                </a:r>
                <a:r>
                  <a:rPr lang="en-US" sz="2200" dirty="0" err="1" smtClean="0">
                    <a:latin typeface="+mj-lt"/>
                    <a:ea typeface="Cambria Math" pitchFamily="18" charset="0"/>
                  </a:rPr>
                  <a:t>als</a:t>
                </a:r>
                <a:r>
                  <a:rPr lang="en-US" sz="2200" dirty="0" smtClean="0">
                    <a:latin typeface="+mj-lt"/>
                    <a:ea typeface="Cambria Math" pitchFamily="18" charset="0"/>
                  </a:rPr>
                  <a:t> </a:t>
                </a:r>
                <a:r>
                  <a:rPr lang="en-US" sz="2200" dirty="0" err="1" smtClean="0">
                    <a:latin typeface="+mj-lt"/>
                    <a:ea typeface="Cambria Math" pitchFamily="18" charset="0"/>
                  </a:rPr>
                  <a:t>vermenigvuldigen</a:t>
                </a:r>
                <a:r>
                  <a:rPr lang="en-US" sz="2200" dirty="0" smtClean="0">
                    <a:latin typeface="+mj-lt"/>
                    <a:ea typeface="Cambria Math" pitchFamily="18" charset="0"/>
                  </a:rPr>
                  <a:t> met 2.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9" y="3836466"/>
                <a:ext cx="7070874" cy="989245"/>
              </a:xfrm>
              <a:prstGeom prst="rect">
                <a:avLst/>
              </a:prstGeom>
              <a:blipFill rotWithShape="1">
                <a:blip r:embed="rId6"/>
                <a:stretch>
                  <a:fillRect l="-1034" b="-1104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6" name="Isosceles Triangle 3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7" name="Isosceles Triangle 3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6" name="Word_19-8"/>
          <p:cNvSpPr txBox="1"/>
          <p:nvPr/>
        </p:nvSpPr>
        <p:spPr>
          <a:xfrm>
            <a:off x="4780649" y="4725144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802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" grpId="0"/>
      <p:bldP spid="9" grpId="0"/>
      <p:bldP spid="32" grpId="0"/>
      <p:bldP spid="33" grpId="0"/>
      <p:bldP spid="12" grpId="0"/>
      <p:bldP spid="34" grpId="0"/>
      <p:bldP spid="16" grpId="0"/>
      <p:bldP spid="1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Delen door een breuk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sp>
        <p:nvSpPr>
          <p:cNvPr id="2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" name="Rectangle 5"/>
          <p:cNvSpPr/>
          <p:nvPr/>
        </p:nvSpPr>
        <p:spPr>
          <a:xfrm>
            <a:off x="378769" y="836712"/>
            <a:ext cx="70708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/>
              <a:t>Als je deelt door een breuk: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378768" y="1616764"/>
                <a:ext cx="1168899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 =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1616764"/>
                <a:ext cx="1168899" cy="654923"/>
              </a:xfrm>
              <a:prstGeom prst="rect">
                <a:avLst/>
              </a:prstGeom>
              <a:blipFill rotWithShape="1">
                <a:blip r:embed="rId4"/>
                <a:stretch>
                  <a:fillRect r="-3646" b="-463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6" name="Isosceles Triangle 3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7" name="Isosceles Triangle 3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78768" y="2348880"/>
                <a:ext cx="8530734" cy="6504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2200" dirty="0"/>
                  <a:t>In plaats van te delen </a:t>
                </a:r>
                <a:r>
                  <a:rPr lang="nl-NL" sz="2200" dirty="0" smtClean="0"/>
                  <a:t>door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den>
                    </m:f>
                    <m:r>
                      <a:rPr lang="nl-NL" sz="2200" i="1">
                        <a:latin typeface="Cambria Math"/>
                        <a:ea typeface="Cambria Math" pitchFamily="18" charset="0"/>
                      </a:rPr>
                      <m:t> </m:t>
                    </m:r>
                  </m:oMath>
                </a14:m>
                <a:r>
                  <a:rPr lang="nl-NL" sz="2200" dirty="0" smtClean="0"/>
                  <a:t> kun </a:t>
                </a:r>
                <a:r>
                  <a:rPr lang="nl-NL" sz="2200" dirty="0"/>
                  <a:t>je ook vermenigvuldigen </a:t>
                </a:r>
                <a:r>
                  <a:rPr lang="nl-NL" sz="2200" dirty="0" smtClean="0"/>
                  <a:t>met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200" dirty="0" smtClean="0"/>
                  <a:t>.</a:t>
                </a:r>
                <a:endParaRPr lang="en-US" sz="22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8" y="2348880"/>
                <a:ext cx="8530734" cy="650499"/>
              </a:xfrm>
              <a:prstGeom prst="rect">
                <a:avLst/>
              </a:prstGeom>
              <a:blipFill rotWithShape="1">
                <a:blip r:embed="rId5"/>
                <a:stretch>
                  <a:fillRect l="-857" b="-46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2"/>
          <p:cNvSpPr/>
          <p:nvPr/>
        </p:nvSpPr>
        <p:spPr>
          <a:xfrm>
            <a:off x="398487" y="4437112"/>
            <a:ext cx="6236899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nl-NL" sz="2200" b="1" dirty="0"/>
              <a:t>Delen door een breuk is </a:t>
            </a:r>
            <a:r>
              <a:rPr lang="nl-NL" sz="2200" b="1" dirty="0" smtClean="0"/>
              <a:t>vermenigvuldigen met </a:t>
            </a:r>
            <a:r>
              <a:rPr lang="nl-NL" sz="2200" b="1" dirty="0"/>
              <a:t>het omgekeerde van die breuk.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hoek 1"/>
              <p:cNvSpPr/>
              <p:nvPr/>
            </p:nvSpPr>
            <p:spPr>
              <a:xfrm>
                <a:off x="1403648" y="1573578"/>
                <a:ext cx="577402" cy="742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200" i="1">
                              <a:latin typeface="Cambria Math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2200" b="0" i="0" smtClean="0">
                              <a:latin typeface="+mj-lt"/>
                              <a:ea typeface="Cambria Math" pitchFamily="18" charset="0"/>
                            </a:rPr>
                            <m:t>15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2200" b="0" i="0" smtClean="0">
                              <a:latin typeface="+mj-lt"/>
                              <a:ea typeface="Cambria Math" pitchFamily="18" charset="0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nl-NL" sz="2200" dirty="0">
                  <a:latin typeface="+mj-lt"/>
                </a:endParaRPr>
              </a:p>
            </p:txBody>
          </p:sp>
        </mc:Choice>
        <mc:Fallback xmlns="">
          <p:sp>
            <p:nvSpPr>
              <p:cNvPr id="2" name="Rechthoe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1573578"/>
                <a:ext cx="577402" cy="74212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0"/>
              <p:cNvSpPr/>
              <p:nvPr/>
            </p:nvSpPr>
            <p:spPr>
              <a:xfrm>
                <a:off x="371271" y="3138541"/>
                <a:ext cx="8530734" cy="6504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>
                    <a:ea typeface="Cambria Math" pitchFamily="18" charset="0"/>
                  </a:rPr>
                  <a:t>Je </a:t>
                </a:r>
                <a:r>
                  <a:rPr lang="en-US" sz="2200" dirty="0" err="1" smtClean="0">
                    <a:ea typeface="Cambria Math" pitchFamily="18" charset="0"/>
                  </a:rPr>
                  <a:t>krijgt</a:t>
                </a:r>
                <a:r>
                  <a:rPr lang="en-US" sz="2200" dirty="0" smtClean="0">
                    <a:ea typeface="Cambria Math" pitchFamily="18" charset="0"/>
                  </a:rPr>
                  <a:t> </a:t>
                </a:r>
                <a:r>
                  <a:rPr lang="en-US" sz="2200" dirty="0" err="1" smtClean="0">
                    <a:ea typeface="Cambria Math" pitchFamily="18" charset="0"/>
                  </a:rPr>
                  <a:t>dan</a:t>
                </a:r>
                <a:r>
                  <a:rPr lang="en-US" sz="2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8</m:t>
                        </m:r>
                      </m:den>
                    </m:f>
                    <m:r>
                      <a:rPr lang="nl-NL" sz="2200" i="1">
                        <a:latin typeface="Cambria Math"/>
                        <a:ea typeface="Cambria Math" pitchFamily="18" charset="0"/>
                      </a:rPr>
                      <m:t> </m:t>
                    </m:r>
                    <m:r>
                      <a:rPr lang="nl-NL" sz="2200" i="1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nl-NL" sz="22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2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>
                            <a:ea typeface="Cambria Math" pitchFamily="18" charset="0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>
                            <a:ea typeface="Cambria Math" pitchFamily="18" charset="0"/>
                          </a:rPr>
                          <m:t>32</m:t>
                        </m:r>
                      </m:den>
                    </m:f>
                  </m:oMath>
                </a14:m>
                <a:r>
                  <a:rPr lang="en-US" sz="2200" dirty="0" smtClean="0"/>
                  <a:t>.</a:t>
                </a:r>
                <a:endParaRPr lang="en-US" sz="2200" dirty="0"/>
              </a:p>
            </p:txBody>
          </p:sp>
        </mc:Choice>
        <mc:Fallback xmlns="">
          <p:sp>
            <p:nvSpPr>
              <p:cNvPr id="20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1" y="3138541"/>
                <a:ext cx="8530734" cy="650499"/>
              </a:xfrm>
              <a:prstGeom prst="rect">
                <a:avLst/>
              </a:prstGeom>
              <a:blipFill rotWithShape="1">
                <a:blip r:embed="rId7"/>
                <a:stretch>
                  <a:fillRect l="-929"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477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" grpId="0"/>
      <p:bldP spid="32" grpId="0"/>
      <p:bldP spid="11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57"/>
          <p:cNvGrpSpPr/>
          <p:nvPr/>
        </p:nvGrpSpPr>
        <p:grpSpPr>
          <a:xfrm>
            <a:off x="459136" y="3067799"/>
            <a:ext cx="8073304" cy="3385537"/>
            <a:chOff x="467544" y="4013448"/>
            <a:chExt cx="8421291" cy="1575792"/>
          </a:xfrm>
        </p:grpSpPr>
        <p:grpSp>
          <p:nvGrpSpPr>
            <p:cNvPr id="36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41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2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37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Oval 47"/>
          <p:cNvSpPr>
            <a:spLocks noChangeAspect="1"/>
          </p:cNvSpPr>
          <p:nvPr/>
        </p:nvSpPr>
        <p:spPr>
          <a:xfrm>
            <a:off x="1062658" y="353137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Oval 47"/>
          <p:cNvSpPr>
            <a:spLocks noChangeAspect="1"/>
          </p:cNvSpPr>
          <p:nvPr/>
        </p:nvSpPr>
        <p:spPr>
          <a:xfrm>
            <a:off x="1062658" y="422108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Delen door een breuk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05779" cy="769441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2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200" dirty="0"/>
          </a:p>
        </p:txBody>
      </p:sp>
      <p:sp>
        <p:nvSpPr>
          <p:cNvPr id="2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1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378768" y="754737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378766" y="1981861"/>
                <a:ext cx="1240906" cy="650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/>
                  <a:t>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766" y="1981861"/>
                <a:ext cx="1240906" cy="650691"/>
              </a:xfrm>
              <a:prstGeom prst="rect">
                <a:avLst/>
              </a:prstGeom>
              <a:blipFill rotWithShape="1">
                <a:blip r:embed="rId4"/>
                <a:stretch>
                  <a:fillRect l="-7353" b="-934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378769" y="1629961"/>
            <a:ext cx="70708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 smtClean="0"/>
              <a:t>Bereken.</a:t>
            </a:r>
            <a:endParaRPr lang="en-US" sz="2200" dirty="0"/>
          </a:p>
        </p:txBody>
      </p:sp>
      <p:sp>
        <p:nvSpPr>
          <p:cNvPr id="2" name="Rectangle 1"/>
          <p:cNvSpPr/>
          <p:nvPr/>
        </p:nvSpPr>
        <p:spPr>
          <a:xfrm>
            <a:off x="378769" y="2710081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729728" y="3356996"/>
                <a:ext cx="1502334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/>
                  <a:t>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9728" y="3356996"/>
                <a:ext cx="1502334" cy="651332"/>
              </a:xfrm>
              <a:prstGeom prst="rect">
                <a:avLst/>
              </a:prstGeom>
              <a:blipFill rotWithShape="1">
                <a:blip r:embed="rId5"/>
                <a:stretch>
                  <a:fillRect l="-6504" r="-3252" b="-934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3209614" y="3356993"/>
                <a:ext cx="1312912" cy="650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9614" y="3356993"/>
                <a:ext cx="1312912" cy="650691"/>
              </a:xfrm>
              <a:prstGeom prst="rect">
                <a:avLst/>
              </a:prstGeom>
              <a:blipFill rotWithShape="1">
                <a:blip r:embed="rId6"/>
                <a:stretch>
                  <a:fillRect b="-6604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4338783" y="3356992"/>
                <a:ext cx="593257" cy="650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35</m:t>
                        </m:r>
                      </m:den>
                    </m:f>
                  </m:oMath>
                </a14:m>
                <a:r>
                  <a:rPr lang="nl-NL" sz="2200" b="0" dirty="0" smtClean="0">
                    <a:latin typeface="+mj-lt"/>
                    <a:ea typeface="Cambria Math"/>
                  </a:rPr>
                  <a:t>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8783" y="3356992"/>
                <a:ext cx="593257" cy="65069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1835696" y="1981861"/>
                <a:ext cx="1888975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/>
                  <a:t>b</a:t>
                </a:r>
                <a:r>
                  <a:rPr lang="en-US" sz="24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</a:t>
                </a:r>
                <a:r>
                  <a:rPr lang="nl-NL" sz="2200" dirty="0">
                    <a:ea typeface="Cambria Math"/>
                  </a:rPr>
                  <a:t>6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5696" y="1981861"/>
                <a:ext cx="1888975" cy="651332"/>
              </a:xfrm>
              <a:prstGeom prst="rect">
                <a:avLst/>
              </a:prstGeom>
              <a:blipFill rotWithShape="1">
                <a:blip r:embed="rId8"/>
                <a:stretch>
                  <a:fillRect l="-4839" b="-934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718346" y="5225940"/>
                <a:ext cx="1888975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d</a:t>
                </a:r>
                <a:r>
                  <a:rPr lang="en-US" sz="2400" dirty="0" smtClean="0"/>
                  <a:t>  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8346" y="5225940"/>
                <a:ext cx="1888975" cy="651332"/>
              </a:xfrm>
              <a:prstGeom prst="rect">
                <a:avLst/>
              </a:prstGeom>
              <a:blipFill rotWithShape="1">
                <a:blip r:embed="rId9"/>
                <a:stretch>
                  <a:fillRect l="-5161" r="-323" b="-934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275856" y="5225940"/>
                <a:ext cx="1183215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5225940"/>
                <a:ext cx="1183215" cy="651332"/>
              </a:xfrm>
              <a:prstGeom prst="rect">
                <a:avLst/>
              </a:prstGeom>
              <a:blipFill rotWithShape="1">
                <a:blip r:embed="rId10"/>
                <a:stretch>
                  <a:fillRect b="-467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4211960" y="5216415"/>
                <a:ext cx="1183215" cy="6514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5216415"/>
                <a:ext cx="1183215" cy="651460"/>
              </a:xfrm>
              <a:prstGeom prst="rect">
                <a:avLst/>
              </a:prstGeom>
              <a:blipFill rotWithShape="1">
                <a:blip r:embed="rId11"/>
                <a:stretch>
                  <a:fillRect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035135" y="5217184"/>
                <a:ext cx="1001613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nl-NL" sz="2200" b="0" dirty="0" smtClean="0">
                    <a:latin typeface="+mj-lt"/>
                    <a:ea typeface="Cambria Math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135" y="5217184"/>
                <a:ext cx="1001613" cy="654923"/>
              </a:xfrm>
              <a:prstGeom prst="rect">
                <a:avLst/>
              </a:prstGeom>
              <a:blipFill rotWithShape="1">
                <a:blip r:embed="rId12"/>
                <a:stretch>
                  <a:fillRect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5654632" y="5217184"/>
                <a:ext cx="792088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200" b="0" dirty="0" smtClean="0">
                    <a:latin typeface="+mj-lt"/>
                    <a:ea typeface="Cambria Math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4632" y="5217184"/>
                <a:ext cx="792088" cy="654923"/>
              </a:xfrm>
              <a:prstGeom prst="rect">
                <a:avLst/>
              </a:prstGeom>
              <a:blipFill rotWithShape="1">
                <a:blip r:embed="rId13"/>
                <a:stretch>
                  <a:fillRect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156176" y="5217184"/>
                <a:ext cx="936103" cy="651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>
                    <a:ea typeface="Cambria Math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200" b="0" dirty="0" smtClean="0">
                    <a:latin typeface="+mj-lt"/>
                    <a:ea typeface="Cambria Math"/>
                  </a:rPr>
                  <a:t>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5217184"/>
                <a:ext cx="936103" cy="651525"/>
              </a:xfrm>
              <a:prstGeom prst="rect">
                <a:avLst/>
              </a:prstGeom>
              <a:blipFill rotWithShape="1">
                <a:blip r:embed="rId14"/>
                <a:stretch>
                  <a:fillRect l="-8497"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8"/>
              <p:cNvSpPr/>
              <p:nvPr/>
            </p:nvSpPr>
            <p:spPr>
              <a:xfrm>
                <a:off x="3275856" y="1981861"/>
                <a:ext cx="1888975" cy="655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dirty="0" smtClean="0"/>
                  <a:t>  </a:t>
                </a:r>
                <a:r>
                  <a:rPr lang="nl-NL" sz="2200" dirty="0" smtClean="0">
                    <a:ea typeface="Cambria Math"/>
                  </a:rPr>
                  <a:t>4 </a:t>
                </a:r>
                <a:r>
                  <a:rPr lang="nl-NL" sz="2200" dirty="0">
                    <a:ea typeface="Cambria Math"/>
                  </a:rPr>
                  <a:t>: </a:t>
                </a:r>
                <a:r>
                  <a:rPr lang="nl-NL" sz="2000" b="1" dirty="0">
                    <a:latin typeface="Agency FB"/>
                    <a:ea typeface="Calibri"/>
                    <a:cs typeface="Aharoni"/>
                  </a:rPr>
                  <a:t>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Cambria Math"/>
                            <a:ea typeface="Cambria Math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3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981861"/>
                <a:ext cx="1888975" cy="655051"/>
              </a:xfrm>
              <a:prstGeom prst="rect">
                <a:avLst/>
              </a:prstGeom>
              <a:blipFill rotWithShape="1">
                <a:blip r:embed="rId15"/>
                <a:stretch>
                  <a:fillRect l="-4839" b="-833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9"/>
              <p:cNvSpPr/>
              <p:nvPr/>
            </p:nvSpPr>
            <p:spPr>
              <a:xfrm>
                <a:off x="4915273" y="1983893"/>
                <a:ext cx="1888975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d</a:t>
                </a:r>
                <a:r>
                  <a:rPr lang="en-US" sz="2400" dirty="0" smtClean="0"/>
                  <a:t>  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4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5273" y="1983893"/>
                <a:ext cx="1888975" cy="651332"/>
              </a:xfrm>
              <a:prstGeom prst="rect">
                <a:avLst/>
              </a:prstGeom>
              <a:blipFill rotWithShape="1">
                <a:blip r:embed="rId16"/>
                <a:stretch>
                  <a:fillRect l="-4839" b="-934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1"/>
          <p:cNvSpPr/>
          <p:nvPr/>
        </p:nvSpPr>
        <p:spPr>
          <a:xfrm>
            <a:off x="395536" y="1196752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/>
          </a:p>
        </p:txBody>
      </p:sp>
      <p:sp>
        <p:nvSpPr>
          <p:cNvPr id="45" name="Oval 47"/>
          <p:cNvSpPr>
            <a:spLocks noChangeAspect="1"/>
          </p:cNvSpPr>
          <p:nvPr/>
        </p:nvSpPr>
        <p:spPr>
          <a:xfrm>
            <a:off x="1062658" y="4913832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Oval 47"/>
          <p:cNvSpPr>
            <a:spLocks noChangeAspect="1"/>
          </p:cNvSpPr>
          <p:nvPr/>
        </p:nvSpPr>
        <p:spPr>
          <a:xfrm>
            <a:off x="1062658" y="564669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28"/>
              <p:cNvSpPr/>
              <p:nvPr/>
            </p:nvSpPr>
            <p:spPr>
              <a:xfrm>
                <a:off x="1708821" y="4001804"/>
                <a:ext cx="1888975" cy="651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/>
                  <a:t>b</a:t>
                </a:r>
                <a:r>
                  <a:rPr lang="en-US" sz="24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: </a:t>
                </a:r>
                <a:r>
                  <a:rPr lang="nl-NL" sz="2200" dirty="0" smtClean="0">
                    <a:ea typeface="Cambria Math"/>
                  </a:rPr>
                  <a:t>6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7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821" y="4001804"/>
                <a:ext cx="1888975" cy="651332"/>
              </a:xfrm>
              <a:prstGeom prst="rect">
                <a:avLst/>
              </a:prstGeom>
              <a:blipFill rotWithShape="1">
                <a:blip r:embed="rId17"/>
                <a:stretch>
                  <a:fillRect l="-4839" b="-934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32"/>
              <p:cNvSpPr/>
              <p:nvPr/>
            </p:nvSpPr>
            <p:spPr>
              <a:xfrm>
                <a:off x="2956737" y="4014589"/>
                <a:ext cx="1183215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</a:t>
                </a:r>
                <a:r>
                  <a:rPr lang="nl-NL" sz="2200" dirty="0">
                    <a:ea typeface="Cambria Math"/>
                  </a:rPr>
                  <a:t>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8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6737" y="4014589"/>
                <a:ext cx="1183215" cy="654923"/>
              </a:xfrm>
              <a:prstGeom prst="rect">
                <a:avLst/>
              </a:prstGeom>
              <a:blipFill rotWithShape="1">
                <a:blip r:embed="rId18"/>
                <a:stretch>
                  <a:fillRect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27"/>
              <p:cNvSpPr/>
              <p:nvPr/>
            </p:nvSpPr>
            <p:spPr>
              <a:xfrm>
                <a:off x="3906735" y="4002445"/>
                <a:ext cx="800142" cy="654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48</m:t>
                        </m:r>
                      </m:den>
                    </m:f>
                  </m:oMath>
                </a14:m>
                <a:r>
                  <a:rPr lang="nl-NL" sz="2200" b="0" dirty="0" smtClean="0">
                    <a:latin typeface="+mj-lt"/>
                    <a:ea typeface="Cambria Math"/>
                  </a:rPr>
                  <a:t> =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9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6735" y="4002445"/>
                <a:ext cx="800142" cy="654923"/>
              </a:xfrm>
              <a:prstGeom prst="rect">
                <a:avLst/>
              </a:prstGeom>
              <a:blipFill rotWithShape="1">
                <a:blip r:embed="rId19"/>
                <a:stretch>
                  <a:fillRect r="-11450"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27"/>
              <p:cNvSpPr/>
              <p:nvPr/>
            </p:nvSpPr>
            <p:spPr>
              <a:xfrm>
                <a:off x="4554807" y="4002445"/>
                <a:ext cx="593257" cy="6506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nl-NL" sz="2200" b="0" dirty="0" smtClean="0">
                    <a:latin typeface="+mj-lt"/>
                    <a:ea typeface="Cambria Math"/>
                  </a:rPr>
                  <a:t>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50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4807" y="4002445"/>
                <a:ext cx="593257" cy="65069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28"/>
              <p:cNvSpPr/>
              <p:nvPr/>
            </p:nvSpPr>
            <p:spPr>
              <a:xfrm>
                <a:off x="1691680" y="4581128"/>
                <a:ext cx="1888975" cy="655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c</a:t>
                </a:r>
                <a:r>
                  <a:rPr lang="en-US" sz="2400" dirty="0" smtClean="0"/>
                  <a:t>  </a:t>
                </a:r>
                <a:r>
                  <a:rPr lang="nl-NL" sz="2200" dirty="0" smtClean="0">
                    <a:ea typeface="Cambria Math"/>
                  </a:rPr>
                  <a:t>4 </a:t>
                </a:r>
                <a:r>
                  <a:rPr lang="nl-NL" sz="2200" dirty="0">
                    <a:ea typeface="Cambria Math"/>
                  </a:rPr>
                  <a:t>: </a:t>
                </a:r>
                <a:r>
                  <a:rPr lang="nl-NL" sz="2000" b="1" dirty="0">
                    <a:latin typeface="Agency FB"/>
                    <a:ea typeface="Calibri"/>
                    <a:cs typeface="Aharoni"/>
                  </a:rPr>
                  <a:t>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Cambria Math"/>
                            <a:ea typeface="Cambria Math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51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4581128"/>
                <a:ext cx="1888975" cy="655051"/>
              </a:xfrm>
              <a:prstGeom prst="rect">
                <a:avLst/>
              </a:prstGeom>
              <a:blipFill rotWithShape="1">
                <a:blip r:embed="rId21"/>
                <a:stretch>
                  <a:fillRect l="-5178" b="-8333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32"/>
              <p:cNvSpPr/>
              <p:nvPr/>
            </p:nvSpPr>
            <p:spPr>
              <a:xfrm>
                <a:off x="3199455" y="4583802"/>
                <a:ext cx="1399952" cy="651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dirty="0" smtClean="0"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ea typeface="Cambria Math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nl-NL" sz="2200" b="0" dirty="0" smtClean="0">
                    <a:ea typeface="Cambria Math"/>
                  </a:rPr>
                  <a:t> </a:t>
                </a:r>
                <a:r>
                  <a:rPr lang="nl-NL" sz="2200" dirty="0">
                    <a:ea typeface="Cambria Math"/>
                  </a:rPr>
                  <a:t>∙ </a:t>
                </a:r>
                <a:r>
                  <a:rPr lang="nl-NL" sz="2000" b="1" dirty="0">
                    <a:latin typeface="Agency FB"/>
                    <a:ea typeface="Calibri"/>
                    <a:cs typeface="Aharoni"/>
                  </a:rPr>
                  <a:t>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+mj-lt"/>
                    <a:ea typeface="Cambria Math" pitchFamily="18" charset="0"/>
                  </a:rPr>
                  <a:t> =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52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455" y="4583802"/>
                <a:ext cx="1399952" cy="651525"/>
              </a:xfrm>
              <a:prstGeom prst="rect">
                <a:avLst/>
              </a:prstGeom>
              <a:blipFill rotWithShape="1">
                <a:blip r:embed="rId22"/>
                <a:stretch>
                  <a:fillRect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27"/>
              <p:cNvSpPr/>
              <p:nvPr/>
            </p:nvSpPr>
            <p:spPr>
              <a:xfrm>
                <a:off x="4383383" y="4581128"/>
                <a:ext cx="1097313" cy="6515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nl-NL" sz="2000" b="1" dirty="0">
                    <a:latin typeface="Agency FB"/>
                    <a:ea typeface="Calibri"/>
                    <a:cs typeface="Aharoni"/>
                  </a:rPr>
                  <a:t>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 sz="2200" b="0" i="0" smtClean="0">
                            <a:latin typeface="+mj-lt"/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nl-NL" sz="2200" b="0" dirty="0" smtClean="0">
                    <a:latin typeface="+mj-lt"/>
                    <a:ea typeface="Cambria Math"/>
                  </a:rPr>
                  <a:t> = </a:t>
                </a:r>
                <a:endParaRPr lang="en-US" sz="2200" dirty="0">
                  <a:latin typeface="+mj-lt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53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3383" y="4581128"/>
                <a:ext cx="1097313" cy="651525"/>
              </a:xfrm>
              <a:prstGeom prst="rect">
                <a:avLst/>
              </a:prstGeom>
              <a:blipFill rotWithShape="1">
                <a:blip r:embed="rId23"/>
                <a:stretch>
                  <a:fillRect l="-5556" b="-560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hthoek 2"/>
          <p:cNvSpPr/>
          <p:nvPr/>
        </p:nvSpPr>
        <p:spPr>
          <a:xfrm>
            <a:off x="5263531" y="4681711"/>
            <a:ext cx="5148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>
                <a:ea typeface="Cambria Math"/>
              </a:rPr>
              <a:t>- 6</a:t>
            </a:r>
            <a:endParaRPr lang="nl-NL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932040" y="3386047"/>
                <a:ext cx="3674612" cy="5470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6600"/>
                    </a:solidFill>
                  </a:rPr>
                  <a:t>o</a:t>
                </a:r>
                <a:r>
                  <a:rPr lang="en-US" dirty="0" err="1" smtClean="0">
                    <a:solidFill>
                      <a:srgbClr val="FF6600"/>
                    </a:solidFill>
                  </a:rPr>
                  <a:t>mgekeerde</a:t>
                </a:r>
                <a:r>
                  <a:rPr lang="en-US" dirty="0" smtClean="0">
                    <a:solidFill>
                      <a:srgbClr val="FF66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nl-NL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nl-NL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FF66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9933"/>
                    </a:solidFill>
                  </a:rPr>
                  <a:t> </a:t>
                </a:r>
                <a:endParaRPr lang="en-US" sz="2400" dirty="0">
                  <a:solidFill>
                    <a:srgbClr val="FF9933"/>
                  </a:solidFill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2040" y="3386047"/>
                <a:ext cx="3674612" cy="547009"/>
              </a:xfrm>
              <a:prstGeom prst="rect">
                <a:avLst/>
              </a:prstGeom>
              <a:blipFill rotWithShape="1">
                <a:blip r:embed="rId24"/>
                <a:stretch>
                  <a:fillRect l="-1327" t="-2222" b="-1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5145860" y="4077072"/>
                <a:ext cx="2450476" cy="552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>
                    <a:solidFill>
                      <a:srgbClr val="FF6600"/>
                    </a:solidFill>
                  </a:rPr>
                  <a:t>o</a:t>
                </a:r>
                <a:r>
                  <a:rPr lang="en-US" dirty="0" err="1" smtClean="0">
                    <a:solidFill>
                      <a:srgbClr val="FF6600"/>
                    </a:solidFill>
                  </a:rPr>
                  <a:t>mgekeerde</a:t>
                </a:r>
                <a:r>
                  <a:rPr lang="en-US" dirty="0" smtClean="0">
                    <a:solidFill>
                      <a:srgbClr val="FF6600"/>
                    </a:solidFill>
                  </a:rPr>
                  <a:t> 6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9933"/>
                    </a:solidFill>
                  </a:rPr>
                  <a:t> </a:t>
                </a:r>
                <a:endParaRPr lang="en-US" sz="2400" dirty="0">
                  <a:solidFill>
                    <a:srgbClr val="FF9933"/>
                  </a:solidFill>
                </a:endParaRPr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5860" y="4077072"/>
                <a:ext cx="2450476" cy="552587"/>
              </a:xfrm>
              <a:prstGeom prst="rect">
                <a:avLst/>
              </a:prstGeom>
              <a:blipFill rotWithShape="1">
                <a:blip r:embed="rId25"/>
                <a:stretch>
                  <a:fillRect l="-1990" t="-2222" b="-1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5" name="TextBox 54"/>
              <p:cNvSpPr txBox="1"/>
              <p:nvPr/>
            </p:nvSpPr>
            <p:spPr>
              <a:xfrm>
                <a:off x="5721924" y="4604605"/>
                <a:ext cx="2450476" cy="5527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>
                    <a:solidFill>
                      <a:srgbClr val="FF6600"/>
                    </a:solidFill>
                  </a:rPr>
                  <a:t>o</a:t>
                </a:r>
                <a:r>
                  <a:rPr lang="en-US" dirty="0" err="1" smtClean="0">
                    <a:solidFill>
                      <a:srgbClr val="FF6600"/>
                    </a:solidFill>
                  </a:rPr>
                  <a:t>mgekeerde</a:t>
                </a:r>
                <a:r>
                  <a:rPr lang="en-US" dirty="0" smtClean="0">
                    <a:solidFill>
                      <a:srgbClr val="FF6600"/>
                    </a:solidFill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rgbClr val="FF6600"/>
                    </a:solidFill>
                  </a:rPr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6600"/>
                            </a:solidFill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rgbClr val="FF6600"/>
                            </a:solidFill>
                            <a:ea typeface="Cambria Math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FF9933"/>
                    </a:solidFill>
                  </a:rPr>
                  <a:t> </a:t>
                </a:r>
                <a:endParaRPr lang="en-US" sz="2400" dirty="0">
                  <a:solidFill>
                    <a:srgbClr val="FF9933"/>
                  </a:solidFill>
                </a:endParaRPr>
              </a:p>
            </p:txBody>
          </p:sp>
        </mc:Choice>
        <mc:Fallback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1924" y="4604605"/>
                <a:ext cx="2450476" cy="552715"/>
              </a:xfrm>
              <a:prstGeom prst="rect">
                <a:avLst/>
              </a:prstGeom>
              <a:blipFill rotWithShape="1">
                <a:blip r:embed="rId26"/>
                <a:stretch>
                  <a:fillRect l="-2239" t="-2198" r="-4975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367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22" grpId="0"/>
      <p:bldP spid="31" grpId="0" animBg="1"/>
      <p:bldP spid="21" grpId="0"/>
      <p:bldP spid="25" grpId="0"/>
      <p:bldP spid="2" grpId="0"/>
      <p:bldP spid="26" grpId="0"/>
      <p:bldP spid="27" grpId="0"/>
      <p:bldP spid="28" grpId="0"/>
      <p:bldP spid="29" grpId="0"/>
      <p:bldP spid="30" grpId="0"/>
      <p:bldP spid="33" grpId="0"/>
      <p:bldP spid="34" grpId="0"/>
      <p:bldP spid="38" grpId="0"/>
      <p:bldP spid="39" grpId="0"/>
      <p:bldP spid="40" grpId="0"/>
      <p:bldP spid="23" grpId="0"/>
      <p:bldP spid="24" grpId="0"/>
      <p:bldP spid="32" grpId="0"/>
      <p:bldP spid="45" grpId="0" animBg="1"/>
      <p:bldP spid="46" grpId="0" animBg="1"/>
      <p:bldP spid="47" grpId="0"/>
      <p:bldP spid="48" grpId="0"/>
      <p:bldP spid="49" grpId="0"/>
      <p:bldP spid="50" grpId="0"/>
      <p:bldP spid="51" grpId="0"/>
      <p:bldP spid="52" grpId="0"/>
      <p:bldP spid="53" grpId="0"/>
      <p:bldP spid="3" grpId="0"/>
      <p:bldP spid="4" grpId="0"/>
      <p:bldP spid="4" grpId="1"/>
      <p:bldP spid="54" grpId="0"/>
      <p:bldP spid="54" grpId="1"/>
      <p:bldP spid="55" grpId="0"/>
      <p:bldP spid="55" grpId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31</TotalTime>
  <Words>558</Words>
  <Application>Microsoft Office PowerPoint</Application>
  <PresentationFormat>On-screen Show (4:3)</PresentationFormat>
  <Paragraphs>84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TheorieTemplateMacroWatermark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Bastiaan</cp:lastModifiedBy>
  <cp:revision>29</cp:revision>
  <dcterms:created xsi:type="dcterms:W3CDTF">2014-07-03T13:35:39Z</dcterms:created>
  <dcterms:modified xsi:type="dcterms:W3CDTF">2014-09-19T18:00:34Z</dcterms:modified>
</cp:coreProperties>
</file>